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7" r:id="rId5"/>
    <p:sldId id="305" r:id="rId6"/>
    <p:sldId id="321" r:id="rId7"/>
    <p:sldId id="316" r:id="rId8"/>
    <p:sldId id="309" r:id="rId9"/>
    <p:sldId id="311" r:id="rId10"/>
    <p:sldId id="313" r:id="rId11"/>
    <p:sldId id="314" r:id="rId12"/>
    <p:sldId id="317" r:id="rId13"/>
    <p:sldId id="322" r:id="rId14"/>
    <p:sldId id="318" r:id="rId15"/>
    <p:sldId id="319" r:id="rId16"/>
    <p:sldId id="320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D5"/>
    <a:srgbClr val="E7FAFF"/>
    <a:srgbClr val="F8FDF1"/>
    <a:srgbClr val="E6F7D1"/>
    <a:srgbClr val="FEE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5369" autoAdjust="0"/>
  </p:normalViewPr>
  <p:slideViewPr>
    <p:cSldViewPr snapToGrid="0">
      <p:cViewPr>
        <p:scale>
          <a:sx n="70" d="100"/>
          <a:sy n="70" d="100"/>
        </p:scale>
        <p:origin x="168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983747-0004-4D33-BE01-11B8EEA11880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615B8C-9339-4293-B537-5326C203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22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96EBC63-B6D4-4CA8-8CE1-26770E72E4C6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EF79404-791F-4F74-ACA4-0DD939E2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1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95E-ABB3-472C-9275-0E78A92E11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6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95E-ABB3-472C-9275-0E78A92E11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0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D78CF-927F-FF40-9FD3-93C719531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A5B86-0725-40CD-BB85-5968F68A7E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C980E69-BB2B-8947-A297-78498670C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203325"/>
            <a:ext cx="5654675" cy="235585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5800" cap="all" spc="-150" baseline="0">
                <a:solidFill>
                  <a:srgbClr val="00A8D5"/>
                </a:solidFill>
              </a:defRPr>
            </a:lvl1pPr>
          </a:lstStyle>
          <a:p>
            <a:pPr lvl="0"/>
            <a:r>
              <a:rPr lang="en-US" dirty="0"/>
              <a:t>MAIN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945A59DD-854E-3B46-8546-D130A12018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9325" y="835025"/>
            <a:ext cx="4686300" cy="520541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0A9E20D-33D9-A645-A9E8-B5478FFCDD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3655010"/>
            <a:ext cx="5654675" cy="89413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Company or Department Name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9646ED2-7748-2E4B-9087-D6B8CF55B6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5207268"/>
            <a:ext cx="5654675" cy="89413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Month XX, 20XX</a:t>
            </a:r>
          </a:p>
        </p:txBody>
      </p:sp>
    </p:spTree>
    <p:extLst>
      <p:ext uri="{BB962C8B-B14F-4D97-AF65-F5344CB8AC3E}">
        <p14:creationId xmlns:p14="http://schemas.microsoft.com/office/powerpoint/2010/main" val="178802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A9C7BA-CADC-7B41-81CC-03A5D0746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256D662-AA6E-3946-BA8F-5874CE8BAB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6918" y="1264285"/>
            <a:ext cx="10903757" cy="66357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Company or Department Name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3E70B38-492F-E34B-8F80-01C0274C8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6918" y="2262505"/>
            <a:ext cx="10903757" cy="235585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5800" spc="-150">
                <a:solidFill>
                  <a:srgbClr val="00A8D5"/>
                </a:solidFill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64824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365125"/>
            <a:ext cx="11610832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825625"/>
            <a:ext cx="11610832" cy="4351338"/>
          </a:xfrm>
        </p:spPr>
        <p:txBody>
          <a:bodyPr/>
          <a:lstStyle>
            <a:lvl3pPr>
              <a:defRPr>
                <a:solidFill>
                  <a:srgbClr val="00A8D5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8C7233-0629-CE45-9DC9-30806D144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825625"/>
            <a:ext cx="627683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1500" y="1825625"/>
            <a:ext cx="627683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C0CA5E-321D-BA42-8955-4881003FA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904F26-9333-1841-BF6D-C79306153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365125"/>
            <a:ext cx="11610832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25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500" y="1681163"/>
            <a:ext cx="56800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500" y="2505075"/>
            <a:ext cx="5680075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56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56132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E89C95-F280-2F4C-BCA7-A52795CD08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6C2859-70A3-8E45-9956-67162573A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365125"/>
            <a:ext cx="11610832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33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04CA8D8-8F62-C649-8AEC-8AB68E573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BFA1BA-D0D7-4648-B6CF-5BEFD1F3C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365125"/>
            <a:ext cx="11610832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481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769FB69-ED5A-6842-A6C6-8F50AF1BD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9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457200"/>
            <a:ext cx="4454525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74514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00" y="2057400"/>
            <a:ext cx="44545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E62204-ADA0-CA4A-BFC4-2DCE24025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5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1266BA-5E98-854B-8955-9AD06F1EA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1FEA84-4A81-9540-B7A6-DC261C1E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457200"/>
            <a:ext cx="4454525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89D3B07-5C07-6548-8C06-440093257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7500" y="2057400"/>
            <a:ext cx="44545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22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6013" y="6413414"/>
            <a:ext cx="1032536" cy="25411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0C06C2-E417-2347-A198-CD9DE0C5C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EBD707-AAB4-F24C-92A2-E20694980FBB}"/>
              </a:ext>
            </a:extLst>
          </p:cNvPr>
          <p:cNvCxnSpPr/>
          <p:nvPr userDrawn="1"/>
        </p:nvCxnSpPr>
        <p:spPr>
          <a:xfrm>
            <a:off x="11514964" y="6416980"/>
            <a:ext cx="0" cy="226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A15CA93-1525-0142-94E9-188CC9604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2" t="30590" b="31088"/>
          <a:stretch/>
        </p:blipFill>
        <p:spPr>
          <a:xfrm>
            <a:off x="322306" y="6416330"/>
            <a:ext cx="951324" cy="23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9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rgbClr val="00A8D5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gGgcnUIOf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6D8F55-84CE-7346-B327-D6D636F30E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8024" y="1561137"/>
            <a:ext cx="5654675" cy="2355850"/>
          </a:xfrm>
        </p:spPr>
        <p:txBody>
          <a:bodyPr/>
          <a:lstStyle/>
          <a:p>
            <a:r>
              <a:rPr lang="en-US" dirty="0" smtClean="0"/>
              <a:t>Welcome </a:t>
            </a:r>
            <a:br>
              <a:rPr lang="en-US" dirty="0" smtClean="0"/>
            </a:br>
            <a:r>
              <a:rPr lang="en-US" dirty="0" smtClean="0"/>
              <a:t>to your well-being program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3" y="1464867"/>
            <a:ext cx="5274038" cy="42145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57830" y="6404776"/>
            <a:ext cx="734170" cy="453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2199420"/>
            <a:ext cx="12192000" cy="2819251"/>
          </a:xfrm>
          <a:prstGeom prst="rect">
            <a:avLst/>
          </a:prstGeom>
          <a:gradFill>
            <a:gsLst>
              <a:gs pos="100000">
                <a:srgbClr val="4276AA">
                  <a:lumMod val="75000"/>
                </a:srgbClr>
              </a:gs>
              <a:gs pos="0">
                <a:srgbClr val="4276AA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" y="2187546"/>
            <a:ext cx="12192000" cy="2833711"/>
          </a:xfrm>
          <a:prstGeom prst="rect">
            <a:avLst/>
          </a:prstGeom>
          <a:solidFill>
            <a:srgbClr val="2B2B2D">
              <a:alpha val="3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67515" y="342824"/>
            <a:ext cx="7886700" cy="886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 dirty="0" smtClean="0">
                <a:solidFill>
                  <a:srgbClr val="00A8D5"/>
                </a:solidFill>
                <a:ea typeface="Calibri" panose="020F0502020204030204" pitchFamily="34" charset="0"/>
                <a:cs typeface="BentonSans Black"/>
              </a:rPr>
              <a:t>Start a Challenge</a:t>
            </a:r>
            <a:endParaRPr kumimoji="0" lang="en-MY" sz="33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Heavy"/>
              <a:ea typeface="+mj-ea"/>
              <a:cs typeface="+mj-cs"/>
            </a:endParaRPr>
          </a:p>
        </p:txBody>
      </p:sp>
      <p:sp>
        <p:nvSpPr>
          <p:cNvPr id="42" name="Text Placeholder 32"/>
          <p:cNvSpPr txBox="1">
            <a:spLocks/>
          </p:cNvSpPr>
          <p:nvPr/>
        </p:nvSpPr>
        <p:spPr>
          <a:xfrm>
            <a:off x="9848153" y="2679507"/>
            <a:ext cx="1508285" cy="3897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  <a:latin typeface="Lato Light"/>
              </a:rPr>
              <a:t>Start a challenge or join a team challenge to increase your steps and potentially earn points by going head-to-head with your friends.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51" y="1229556"/>
            <a:ext cx="2585060" cy="47395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5" y="1239269"/>
            <a:ext cx="2585060" cy="4739552"/>
          </a:xfrm>
          <a:prstGeom prst="rect">
            <a:avLst/>
          </a:prstGeom>
        </p:spPr>
      </p:pic>
      <p:sp>
        <p:nvSpPr>
          <p:cNvPr id="49" name="Text Placeholder 33"/>
          <p:cNvSpPr txBox="1">
            <a:spLocks/>
          </p:cNvSpPr>
          <p:nvPr/>
        </p:nvSpPr>
        <p:spPr>
          <a:xfrm>
            <a:off x="393421" y="2491233"/>
            <a:ext cx="1817567" cy="2099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sz="900" b="1" dirty="0" smtClean="0">
                <a:solidFill>
                  <a:srgbClr val="FFFFFF"/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Tap</a:t>
            </a:r>
            <a:r>
              <a:rPr lang="en-AU" sz="1050" b="1" dirty="0" smtClean="0">
                <a:solidFill>
                  <a:srgbClr val="FFFFFF"/>
                </a:solidFill>
                <a:latin typeface="Lato Heavy"/>
                <a:ea typeface="Lato Medium" panose="020F0502020204030203" pitchFamily="34" charset="0"/>
                <a:cs typeface="Lato Medium" panose="020F0502020204030203" pitchFamily="34" charset="0"/>
              </a:rPr>
              <a:t> Challenges</a:t>
            </a:r>
            <a:endParaRPr lang="en-AU" sz="1050" b="1" dirty="0">
              <a:solidFill>
                <a:srgbClr val="FFFFFF"/>
              </a:solidFill>
              <a:latin typeface="Lato Heavy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43" y="1232960"/>
            <a:ext cx="2585060" cy="4739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4" y="1998920"/>
            <a:ext cx="1798374" cy="3197109"/>
          </a:xfrm>
          <a:prstGeom prst="rect">
            <a:avLst/>
          </a:prstGeom>
        </p:spPr>
      </p:pic>
      <p:sp>
        <p:nvSpPr>
          <p:cNvPr id="17" name="Arc 16"/>
          <p:cNvSpPr/>
          <p:nvPr/>
        </p:nvSpPr>
        <p:spPr>
          <a:xfrm rot="9884070">
            <a:off x="1684580" y="-838594"/>
            <a:ext cx="5826028" cy="5369303"/>
          </a:xfrm>
          <a:prstGeom prst="arc">
            <a:avLst>
              <a:gd name="adj1" fmla="val 19096766"/>
              <a:gd name="adj2" fmla="val 21300408"/>
            </a:avLst>
          </a:prstGeom>
          <a:noFill/>
          <a:ln w="50800" cap="flat" cmpd="sng" algn="ctr">
            <a:solidFill>
              <a:srgbClr val="2C85AE"/>
            </a:solidFill>
            <a:prstDash val="solid"/>
            <a:miter lim="800000"/>
            <a:head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88" y="1998568"/>
            <a:ext cx="1791927" cy="3187241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D4F0C1B-9C76-3949-843C-F29A7535A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68" y="1998567"/>
            <a:ext cx="1791927" cy="3187241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190223" y="4865373"/>
            <a:ext cx="1783000" cy="490512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2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2199420"/>
            <a:ext cx="12192000" cy="2819251"/>
          </a:xfrm>
          <a:prstGeom prst="rect">
            <a:avLst/>
          </a:prstGeom>
          <a:gradFill>
            <a:gsLst>
              <a:gs pos="100000">
                <a:srgbClr val="4276AA">
                  <a:lumMod val="75000"/>
                </a:srgbClr>
              </a:gs>
              <a:gs pos="0">
                <a:srgbClr val="4276AA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" y="2187546"/>
            <a:ext cx="12192000" cy="2833711"/>
          </a:xfrm>
          <a:prstGeom prst="rect">
            <a:avLst/>
          </a:prstGeom>
          <a:solidFill>
            <a:srgbClr val="2B2B2D">
              <a:alpha val="3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67515" y="342824"/>
            <a:ext cx="7886700" cy="886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 dirty="0" smtClean="0">
                <a:solidFill>
                  <a:srgbClr val="00A8D5"/>
                </a:solidFill>
                <a:ea typeface="Calibri" panose="020F0502020204030204" pitchFamily="34" charset="0"/>
                <a:cs typeface="BentonSans Black"/>
              </a:rPr>
              <a:t>Check your Stats</a:t>
            </a:r>
          </a:p>
        </p:txBody>
      </p:sp>
      <p:sp>
        <p:nvSpPr>
          <p:cNvPr id="42" name="Text Placeholder 32"/>
          <p:cNvSpPr txBox="1">
            <a:spLocks/>
          </p:cNvSpPr>
          <p:nvPr/>
        </p:nvSpPr>
        <p:spPr>
          <a:xfrm>
            <a:off x="9848153" y="2679507"/>
            <a:ext cx="1508285" cy="3897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  <a:latin typeface="Lato Light"/>
              </a:rPr>
              <a:t>Check your progress to see the steps you’ve taken, the calories you’ve consumed, sleep data, and other measurements</a:t>
            </a:r>
            <a:r>
              <a:rPr lang="en-US" sz="900" dirty="0" smtClean="0">
                <a:solidFill>
                  <a:schemeClr val="bg1"/>
                </a:solidFill>
                <a:latin typeface="Lato Light"/>
              </a:rPr>
              <a:t>. You can even add a work out.</a:t>
            </a:r>
            <a:endParaRPr lang="en-US" sz="900" dirty="0">
              <a:solidFill>
                <a:schemeClr val="bg1"/>
              </a:solidFill>
              <a:latin typeface="Lato Light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51" y="1229556"/>
            <a:ext cx="2585060" cy="47395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5" y="1239269"/>
            <a:ext cx="2585060" cy="4739552"/>
          </a:xfrm>
          <a:prstGeom prst="rect">
            <a:avLst/>
          </a:prstGeom>
        </p:spPr>
      </p:pic>
      <p:sp>
        <p:nvSpPr>
          <p:cNvPr id="49" name="Text Placeholder 33"/>
          <p:cNvSpPr txBox="1">
            <a:spLocks/>
          </p:cNvSpPr>
          <p:nvPr/>
        </p:nvSpPr>
        <p:spPr>
          <a:xfrm>
            <a:off x="393421" y="2491233"/>
            <a:ext cx="1817567" cy="2099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sz="900" b="1" dirty="0" smtClean="0">
                <a:solidFill>
                  <a:srgbClr val="FFFFFF"/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Tap</a:t>
            </a:r>
            <a:r>
              <a:rPr lang="en-AU" sz="1050" b="1" dirty="0" smtClean="0">
                <a:solidFill>
                  <a:srgbClr val="FFFFFF"/>
                </a:solidFill>
                <a:latin typeface="Lato Heavy"/>
                <a:ea typeface="Lato Medium" panose="020F0502020204030203" pitchFamily="34" charset="0"/>
                <a:cs typeface="Lato Medium" panose="020F0502020204030203" pitchFamily="34" charset="0"/>
              </a:rPr>
              <a:t> Stats</a:t>
            </a:r>
            <a:endParaRPr lang="en-AU" sz="1050" b="1" dirty="0">
              <a:solidFill>
                <a:srgbClr val="FFFFFF"/>
              </a:solidFill>
              <a:latin typeface="Lato Heavy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43" y="1232960"/>
            <a:ext cx="2585060" cy="47395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337" y="2010490"/>
            <a:ext cx="1798374" cy="3197109"/>
          </a:xfrm>
          <a:prstGeom prst="rect">
            <a:avLst/>
          </a:prstGeom>
        </p:spPr>
      </p:pic>
      <p:sp>
        <p:nvSpPr>
          <p:cNvPr id="19" name="Arc 18"/>
          <p:cNvSpPr/>
          <p:nvPr/>
        </p:nvSpPr>
        <p:spPr>
          <a:xfrm rot="8046567">
            <a:off x="2077773" y="1760676"/>
            <a:ext cx="1095617" cy="1325317"/>
          </a:xfrm>
          <a:prstGeom prst="arc">
            <a:avLst>
              <a:gd name="adj1" fmla="val 15769254"/>
              <a:gd name="adj2" fmla="val 21550790"/>
            </a:avLst>
          </a:prstGeom>
          <a:noFill/>
          <a:ln w="50800" cap="flat" cmpd="sng" algn="ctr">
            <a:solidFill>
              <a:srgbClr val="2C85AE"/>
            </a:solidFill>
            <a:prstDash val="solid"/>
            <a:miter lim="800000"/>
            <a:head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16" y="2010489"/>
            <a:ext cx="1783189" cy="317169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D4F0C1B-9C76-3949-843C-F29A7535A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17" y="1997318"/>
            <a:ext cx="1790547" cy="318478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219365" y="4580430"/>
            <a:ext cx="1783000" cy="490512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2199420"/>
            <a:ext cx="12192000" cy="2819251"/>
          </a:xfrm>
          <a:prstGeom prst="rect">
            <a:avLst/>
          </a:prstGeom>
          <a:gradFill>
            <a:gsLst>
              <a:gs pos="100000">
                <a:srgbClr val="4276AA">
                  <a:lumMod val="75000"/>
                </a:srgbClr>
              </a:gs>
              <a:gs pos="0">
                <a:srgbClr val="4276AA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" y="2187546"/>
            <a:ext cx="12192000" cy="2833711"/>
          </a:xfrm>
          <a:prstGeom prst="rect">
            <a:avLst/>
          </a:prstGeom>
          <a:solidFill>
            <a:srgbClr val="2B2B2D">
              <a:alpha val="3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67515" y="342824"/>
            <a:ext cx="7886700" cy="886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 dirty="0" smtClean="0">
                <a:solidFill>
                  <a:srgbClr val="00A8D5"/>
                </a:solidFill>
                <a:ea typeface="Calibri" panose="020F0502020204030204" pitchFamily="34" charset="0"/>
                <a:cs typeface="BentonSans Black"/>
              </a:rPr>
              <a:t>View your Program Details</a:t>
            </a:r>
            <a:endParaRPr kumimoji="0" lang="en-MY" sz="33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Heavy"/>
              <a:ea typeface="+mj-ea"/>
              <a:cs typeface="+mj-cs"/>
            </a:endParaRPr>
          </a:p>
        </p:txBody>
      </p:sp>
      <p:sp>
        <p:nvSpPr>
          <p:cNvPr id="42" name="Text Placeholder 32"/>
          <p:cNvSpPr txBox="1">
            <a:spLocks/>
          </p:cNvSpPr>
          <p:nvPr/>
        </p:nvSpPr>
        <p:spPr>
          <a:xfrm>
            <a:off x="9848153" y="2679507"/>
            <a:ext cx="1508285" cy="3897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  <a:latin typeface="Lato Light"/>
              </a:rPr>
              <a:t>Check your progress for the quarter. You can also redeem a voucher that you may receive for participating in special activities.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51" y="1229556"/>
            <a:ext cx="2585060" cy="47395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5" y="1239269"/>
            <a:ext cx="2585060" cy="4739552"/>
          </a:xfrm>
          <a:prstGeom prst="rect">
            <a:avLst/>
          </a:prstGeom>
        </p:spPr>
      </p:pic>
      <p:sp>
        <p:nvSpPr>
          <p:cNvPr id="49" name="Text Placeholder 33"/>
          <p:cNvSpPr txBox="1">
            <a:spLocks/>
          </p:cNvSpPr>
          <p:nvPr/>
        </p:nvSpPr>
        <p:spPr>
          <a:xfrm>
            <a:off x="393421" y="2491233"/>
            <a:ext cx="1817567" cy="2099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sz="900" b="1" dirty="0" smtClean="0">
                <a:solidFill>
                  <a:srgbClr val="FFFFFF"/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Tap</a:t>
            </a:r>
            <a:r>
              <a:rPr lang="en-AU" sz="1050" b="1" dirty="0" smtClean="0">
                <a:solidFill>
                  <a:srgbClr val="FFFFFF"/>
                </a:solidFill>
                <a:latin typeface="Lato Heavy"/>
                <a:ea typeface="Lato Medium" panose="020F0502020204030203" pitchFamily="34" charset="0"/>
                <a:cs typeface="Lato Medium" panose="020F0502020204030203" pitchFamily="34" charset="0"/>
              </a:rPr>
              <a:t> Program Details</a:t>
            </a:r>
            <a:endParaRPr lang="en-AU" sz="1050" b="1" dirty="0">
              <a:solidFill>
                <a:srgbClr val="FFFFFF"/>
              </a:solidFill>
              <a:latin typeface="Lato Heavy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43" y="1232960"/>
            <a:ext cx="2585060" cy="47395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337" y="2010490"/>
            <a:ext cx="1798374" cy="3197109"/>
          </a:xfrm>
          <a:prstGeom prst="rect">
            <a:avLst/>
          </a:prstGeom>
        </p:spPr>
      </p:pic>
      <p:sp>
        <p:nvSpPr>
          <p:cNvPr id="19" name="Arc 18"/>
          <p:cNvSpPr/>
          <p:nvPr/>
        </p:nvSpPr>
        <p:spPr>
          <a:xfrm rot="11537265">
            <a:off x="1936019" y="1434217"/>
            <a:ext cx="2085398" cy="3286695"/>
          </a:xfrm>
          <a:prstGeom prst="arc">
            <a:avLst>
              <a:gd name="adj1" fmla="val 15769254"/>
              <a:gd name="adj2" fmla="val 21550790"/>
            </a:avLst>
          </a:prstGeom>
          <a:noFill/>
          <a:ln w="50800" cap="flat" cmpd="sng" algn="ctr">
            <a:solidFill>
              <a:srgbClr val="2C85AE"/>
            </a:solidFill>
            <a:prstDash val="solid"/>
            <a:miter lim="800000"/>
            <a:head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10" y="1995741"/>
            <a:ext cx="1797475" cy="319710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D4F0C1B-9C76-3949-843C-F29A7535A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57" y="1961535"/>
            <a:ext cx="1810495" cy="322026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190223" y="4865373"/>
            <a:ext cx="1783000" cy="490512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8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34546" y="6313336"/>
            <a:ext cx="1749287" cy="453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546" y="6313336"/>
            <a:ext cx="1749287" cy="453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548" y="5217786"/>
            <a:ext cx="2337553" cy="5882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64696" y="5916286"/>
            <a:ext cx="6282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500 Exchange Street • Providence, RI 02903-2699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1228" y="6145917"/>
            <a:ext cx="669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Blue Cross &amp; Blue Shield of Rhode Island is an independent licensee of the Blue Cross and Blue Shield Association.</a:t>
            </a:r>
            <a:b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Virgin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Pulse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is an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wellness company, contracted by Blue Cross &amp; Blue Shield of Rhode Island to provide wellness services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6901" y="6551116"/>
            <a:ext cx="5575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07/19     ANC-339142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F9151F2-726A-6B40-82D7-2F881416F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10" y="3099716"/>
            <a:ext cx="10281037" cy="17316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Blue Cross &amp; Blue Shield of Rhode Island </a:t>
            </a:r>
            <a:r>
              <a:rPr lang="en-US" sz="2000" dirty="0" smtClean="0">
                <a:latin typeface="+mn-lt"/>
              </a:rPr>
              <a:t>brings </a:t>
            </a:r>
            <a:r>
              <a:rPr lang="en-US" sz="2000" dirty="0">
                <a:latin typeface="+mn-lt"/>
              </a:rPr>
              <a:t>you an effective and enjoyable program, powered by Virgin </a:t>
            </a:r>
            <a:r>
              <a:rPr lang="en-US" sz="2000" dirty="0" smtClean="0">
                <a:latin typeface="+mn-lt"/>
              </a:rPr>
              <a:t>Pulse</a:t>
            </a:r>
            <a:r>
              <a:rPr lang="en-US" sz="2000" baseline="30000" dirty="0" smtClean="0">
                <a:latin typeface="+mn-lt"/>
              </a:rPr>
              <a:t>®</a:t>
            </a:r>
            <a:r>
              <a:rPr lang="en-US" sz="2000" dirty="0" smtClean="0">
                <a:latin typeface="+mn-lt"/>
              </a:rPr>
              <a:t>.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more you engage with it, the better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you can feel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, and the more you’ll be rewarded!</a:t>
            </a:r>
          </a:p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4F0C1B-9C76-3949-843C-F29A7535A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BCBSRI_VPulse_Pr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9" y="1499607"/>
            <a:ext cx="6624165" cy="11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58741" y="5948812"/>
            <a:ext cx="6854467" cy="407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00A8D5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+mn-lt"/>
              </a:rPr>
              <a:t>*This program is available to Blue Cross &amp; Blue Shield of Rhode Island </a:t>
            </a:r>
            <a:r>
              <a:rPr lang="en-US" sz="900" dirty="0" smtClean="0">
                <a:latin typeface="+mn-lt"/>
              </a:rPr>
              <a:t>members only</a:t>
            </a:r>
            <a:r>
              <a:rPr lang="en-US" sz="9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4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4F0C1B-9C76-3949-843C-F29A7535A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4713" y="485621"/>
            <a:ext cx="11303619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A8D5"/>
                </a:solidFill>
                <a:latin typeface="+mj-lt"/>
                <a:ea typeface="Calibri" panose="020F0502020204030204" pitchFamily="34" charset="0"/>
                <a:cs typeface="BentonSans Black"/>
              </a:rPr>
              <a:t>3 </a:t>
            </a:r>
            <a:r>
              <a:rPr lang="en-US" sz="4000" b="1" dirty="0" smtClean="0">
                <a:solidFill>
                  <a:srgbClr val="00A8D5"/>
                </a:solidFill>
                <a:latin typeface="+mj-lt"/>
                <a:ea typeface="Calibri" panose="020F0502020204030204" pitchFamily="34" charset="0"/>
                <a:cs typeface="BentonSans Black"/>
              </a:rPr>
              <a:t>simple </a:t>
            </a:r>
            <a:r>
              <a:rPr lang="en-US" sz="4000" b="1" dirty="0">
                <a:solidFill>
                  <a:srgbClr val="00A8D5"/>
                </a:solidFill>
                <a:latin typeface="+mj-lt"/>
                <a:ea typeface="Calibri" panose="020F0502020204030204" pitchFamily="34" charset="0"/>
                <a:cs typeface="BentonSans Black"/>
              </a:rPr>
              <a:t>steps to get started!</a:t>
            </a:r>
            <a:endParaRPr lang="en-US" sz="4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b="1" dirty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Sign up – </a:t>
            </a:r>
            <a:r>
              <a:rPr lang="en-US" dirty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 to </a:t>
            </a:r>
            <a:r>
              <a:rPr lang="en-US" b="1" dirty="0">
                <a:solidFill>
                  <a:srgbClr val="00A8D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join.VirginPulse.com </a:t>
            </a:r>
            <a:r>
              <a:rPr lang="en-US" dirty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download the app</a:t>
            </a:r>
            <a:r>
              <a:rPr lang="en-US" dirty="0" smtClean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** </a:t>
            </a:r>
            <a:r>
              <a:rPr lang="en-US" dirty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get started.</a:t>
            </a:r>
            <a:br>
              <a:rPr lang="en-US" dirty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dirty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Choose </a:t>
            </a:r>
            <a:r>
              <a:rPr lang="en-US" b="1" dirty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Blue Cross &amp; Blue Shield of Rhode Island </a:t>
            </a:r>
            <a:r>
              <a:rPr lang="en-US" dirty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your sponsor.</a:t>
            </a:r>
            <a:br>
              <a:rPr lang="en-US" dirty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dirty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Connect your </a:t>
            </a:r>
            <a:r>
              <a:rPr lang="en-US" b="1" dirty="0" smtClean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Fitbit</a:t>
            </a:r>
            <a:r>
              <a:rPr lang="en-US" baseline="30000" dirty="0"/>
              <a:t>®</a:t>
            </a:r>
            <a:r>
              <a:rPr lang="en-US" b="1" dirty="0" smtClean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b="1" dirty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other wearable device </a:t>
            </a:r>
            <a:r>
              <a:rPr lang="en-US" dirty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track and sync steps with the app</a:t>
            </a:r>
            <a:r>
              <a:rPr lang="en-US" dirty="0" smtClean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31" y="3230961"/>
            <a:ext cx="3926042" cy="2210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47416" y="4054455"/>
            <a:ext cx="1130361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dirty="0" smtClean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Watch this video to see how simple!</a:t>
            </a:r>
            <a:br>
              <a:rPr lang="en-US" dirty="0" smtClean="0">
                <a:solidFill>
                  <a:srgbClr val="211D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Image result for available on app sto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10"/>
          <a:stretch/>
        </p:blipFill>
        <p:spPr bwMode="auto">
          <a:xfrm>
            <a:off x="7343788" y="5885113"/>
            <a:ext cx="594910" cy="2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available on app stor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74"/>
          <a:stretch/>
        </p:blipFill>
        <p:spPr bwMode="auto">
          <a:xfrm>
            <a:off x="6650601" y="5885734"/>
            <a:ext cx="642619" cy="22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86993" y="6102434"/>
            <a:ext cx="41914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** Apple </a:t>
            </a:r>
            <a:r>
              <a:rPr lang="en-US" sz="900" dirty="0"/>
              <a:t>and the Apple logo are trademarks of Apple Inc., registered </a:t>
            </a:r>
            <a:r>
              <a:rPr lang="en-US" sz="900" dirty="0" smtClean="0"/>
              <a:t>in </a:t>
            </a:r>
            <a:br>
              <a:rPr lang="en-US" sz="900" dirty="0" smtClean="0"/>
            </a:br>
            <a:r>
              <a:rPr lang="en-US" sz="900" dirty="0" smtClean="0"/>
              <a:t>the </a:t>
            </a:r>
            <a:r>
              <a:rPr lang="en-US" sz="900" dirty="0"/>
              <a:t>U.S. and other countries. App Store is a service mark of Apple Inc. </a:t>
            </a:r>
          </a:p>
          <a:p>
            <a:r>
              <a:rPr lang="en-US" sz="900" dirty="0"/>
              <a:t>Android &amp; Google Play is a trademark of Google Inc.</a:t>
            </a:r>
          </a:p>
        </p:txBody>
      </p:sp>
    </p:spTree>
    <p:extLst>
      <p:ext uri="{BB962C8B-B14F-4D97-AF65-F5344CB8AC3E}">
        <p14:creationId xmlns:p14="http://schemas.microsoft.com/office/powerpoint/2010/main" val="30497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2199420"/>
            <a:ext cx="12192000" cy="2819251"/>
          </a:xfrm>
          <a:prstGeom prst="rect">
            <a:avLst/>
          </a:prstGeom>
          <a:gradFill>
            <a:gsLst>
              <a:gs pos="100000">
                <a:srgbClr val="4276AA">
                  <a:lumMod val="75000"/>
                </a:srgbClr>
              </a:gs>
              <a:gs pos="0">
                <a:srgbClr val="4276AA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" y="2187546"/>
            <a:ext cx="12192000" cy="2833711"/>
          </a:xfrm>
          <a:prstGeom prst="rect">
            <a:avLst/>
          </a:prstGeom>
          <a:solidFill>
            <a:srgbClr val="2B2B2D">
              <a:alpha val="3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53339" y="342824"/>
            <a:ext cx="7886700" cy="886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 dirty="0" smtClean="0">
                <a:solidFill>
                  <a:srgbClr val="00A8D5"/>
                </a:solidFill>
                <a:ea typeface="Calibri" panose="020F0502020204030204" pitchFamily="34" charset="0"/>
                <a:cs typeface="BentonSans Black"/>
              </a:rPr>
              <a:t>Sync a device to get tracking</a:t>
            </a:r>
            <a:endParaRPr kumimoji="0" lang="en-MY" sz="33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Heavy"/>
              <a:ea typeface="+mj-ea"/>
              <a:cs typeface="+mj-cs"/>
            </a:endParaRPr>
          </a:p>
        </p:txBody>
      </p:sp>
      <p:sp>
        <p:nvSpPr>
          <p:cNvPr id="42" name="Text Placeholder 32"/>
          <p:cNvSpPr txBox="1">
            <a:spLocks/>
          </p:cNvSpPr>
          <p:nvPr/>
        </p:nvSpPr>
        <p:spPr>
          <a:xfrm>
            <a:off x="8860601" y="2496627"/>
            <a:ext cx="1508285" cy="3897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en-US" sz="900" dirty="0" smtClean="0">
                <a:solidFill>
                  <a:schemeClr val="bg1"/>
                </a:solidFill>
                <a:latin typeface="Lato Light"/>
                <a:ea typeface="Calibri" panose="020F0502020204030204" pitchFamily="34" charset="0"/>
                <a:cs typeface="Times New Roman" panose="02020603050405020304" pitchFamily="18" charset="0"/>
              </a:rPr>
              <a:t>Sync your </a:t>
            </a:r>
            <a:r>
              <a:rPr lang="en-US" sz="900" b="1" dirty="0" smtClean="0">
                <a:solidFill>
                  <a:schemeClr val="bg1"/>
                </a:solidFill>
                <a:latin typeface="Lato Light"/>
                <a:ea typeface="Calibri" panose="020F0502020204030204" pitchFamily="34" charset="0"/>
                <a:cs typeface="Times New Roman" panose="02020603050405020304" pitchFamily="18" charset="0"/>
              </a:rPr>
              <a:t>Fitbit, other </a:t>
            </a:r>
            <a:r>
              <a:rPr lang="en-US" sz="900" b="1" dirty="0">
                <a:solidFill>
                  <a:schemeClr val="bg1"/>
                </a:solidFill>
                <a:latin typeface="Lato Light"/>
                <a:ea typeface="Calibri" panose="020F0502020204030204" pitchFamily="34" charset="0"/>
                <a:cs typeface="Times New Roman" panose="02020603050405020304" pitchFamily="18" charset="0"/>
              </a:rPr>
              <a:t>wearable </a:t>
            </a:r>
            <a:r>
              <a:rPr lang="en-US" sz="900" b="1" dirty="0" smtClean="0">
                <a:solidFill>
                  <a:schemeClr val="bg1"/>
                </a:solidFill>
                <a:latin typeface="Lato Light"/>
                <a:ea typeface="Calibri" panose="020F0502020204030204" pitchFamily="34" charset="0"/>
                <a:cs typeface="Times New Roman" panose="02020603050405020304" pitchFamily="18" charset="0"/>
              </a:rPr>
              <a:t>device, or even your iPhone </a:t>
            </a:r>
            <a:r>
              <a:rPr lang="en-US" sz="900" dirty="0" smtClean="0">
                <a:solidFill>
                  <a:schemeClr val="bg1"/>
                </a:solidFill>
                <a:latin typeface="Lato Light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900" dirty="0">
                <a:solidFill>
                  <a:schemeClr val="bg1"/>
                </a:solidFill>
                <a:latin typeface="Lato Light"/>
                <a:ea typeface="Calibri" panose="020F0502020204030204" pitchFamily="34" charset="0"/>
                <a:cs typeface="Times New Roman" panose="02020603050405020304" pitchFamily="18" charset="0"/>
              </a:rPr>
              <a:t>track and sync steps with the app.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76" y="1229556"/>
            <a:ext cx="2585060" cy="47395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40" y="1239269"/>
            <a:ext cx="2585060" cy="4739552"/>
          </a:xfrm>
          <a:prstGeom prst="rect">
            <a:avLst/>
          </a:prstGeom>
        </p:spPr>
      </p:pic>
      <p:sp>
        <p:nvSpPr>
          <p:cNvPr id="49" name="Text Placeholder 33"/>
          <p:cNvSpPr txBox="1">
            <a:spLocks/>
          </p:cNvSpPr>
          <p:nvPr/>
        </p:nvSpPr>
        <p:spPr>
          <a:xfrm>
            <a:off x="1453895" y="2491233"/>
            <a:ext cx="1817567" cy="2099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sz="900" b="1" dirty="0" smtClean="0">
                <a:solidFill>
                  <a:srgbClr val="FFFFFF"/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Tap </a:t>
            </a:r>
            <a:r>
              <a:rPr lang="en-AU" sz="1050" b="1" dirty="0" smtClean="0">
                <a:solidFill>
                  <a:srgbClr val="FFFFFF"/>
                </a:solidFill>
                <a:latin typeface="Lato Heavy"/>
                <a:ea typeface="Lato Medium" panose="020F0502020204030203" pitchFamily="34" charset="0"/>
                <a:cs typeface="Lato Medium" panose="020F0502020204030203" pitchFamily="34" charset="0"/>
              </a:rPr>
              <a:t>Devices &amp; Apps</a:t>
            </a:r>
            <a:endParaRPr lang="en-AU" sz="1050" b="1" dirty="0">
              <a:solidFill>
                <a:srgbClr val="FFFFFF"/>
              </a:solidFill>
              <a:latin typeface="Lato Heavy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26" y="2014574"/>
            <a:ext cx="1793780" cy="31889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09" y="2005150"/>
            <a:ext cx="1792733" cy="3187080"/>
          </a:xfrm>
          <a:prstGeom prst="rect">
            <a:avLst/>
          </a:prstGeom>
        </p:spPr>
      </p:pic>
      <p:sp>
        <p:nvSpPr>
          <p:cNvPr id="58" name="Arc 57"/>
          <p:cNvSpPr/>
          <p:nvPr/>
        </p:nvSpPr>
        <p:spPr>
          <a:xfrm rot="19305481">
            <a:off x="7218789" y="1824252"/>
            <a:ext cx="2221579" cy="4670565"/>
          </a:xfrm>
          <a:prstGeom prst="arc">
            <a:avLst>
              <a:gd name="adj1" fmla="val 17329326"/>
              <a:gd name="adj2" fmla="val 19434429"/>
            </a:avLst>
          </a:prstGeom>
          <a:noFill/>
          <a:ln w="50800" cap="flat" cmpd="sng" algn="ctr">
            <a:solidFill>
              <a:srgbClr val="2C85AE"/>
            </a:solidFill>
            <a:prstDash val="solid"/>
            <a:miter lim="800000"/>
            <a:head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 smtClean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Arc 13"/>
          <p:cNvSpPr/>
          <p:nvPr/>
        </p:nvSpPr>
        <p:spPr>
          <a:xfrm rot="10447822">
            <a:off x="2533656" y="-681261"/>
            <a:ext cx="7804421" cy="5674005"/>
          </a:xfrm>
          <a:prstGeom prst="arc">
            <a:avLst>
              <a:gd name="adj1" fmla="val 19096766"/>
              <a:gd name="adj2" fmla="val 21300408"/>
            </a:avLst>
          </a:prstGeom>
          <a:noFill/>
          <a:ln w="50800" cap="flat" cmpd="sng" algn="ctr">
            <a:solidFill>
              <a:srgbClr val="2C85AE"/>
            </a:solidFill>
            <a:prstDash val="solid"/>
            <a:miter lim="800000"/>
            <a:head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4F0C1B-9C76-3949-843C-F29A7535A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2199420"/>
            <a:ext cx="12192000" cy="2819251"/>
          </a:xfrm>
          <a:prstGeom prst="rect">
            <a:avLst/>
          </a:prstGeom>
          <a:gradFill>
            <a:gsLst>
              <a:gs pos="100000">
                <a:srgbClr val="4276AA">
                  <a:lumMod val="75000"/>
                </a:srgbClr>
              </a:gs>
              <a:gs pos="0">
                <a:srgbClr val="4276AA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" y="2187546"/>
            <a:ext cx="12192000" cy="2833711"/>
          </a:xfrm>
          <a:prstGeom prst="rect">
            <a:avLst/>
          </a:prstGeom>
          <a:solidFill>
            <a:srgbClr val="2B2B2D">
              <a:alpha val="3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53339" y="342824"/>
            <a:ext cx="7886700" cy="886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 dirty="0" smtClean="0">
                <a:solidFill>
                  <a:srgbClr val="00A8D5"/>
                </a:solidFill>
                <a:ea typeface="Calibri" panose="020F0502020204030204" pitchFamily="34" charset="0"/>
                <a:cs typeface="BentonSans Black"/>
              </a:rPr>
              <a:t>Customize your </a:t>
            </a:r>
            <a:r>
              <a:rPr lang="en-US" sz="3600" b="1" dirty="0">
                <a:solidFill>
                  <a:srgbClr val="00A8D5"/>
                </a:solidFill>
                <a:ea typeface="Calibri" panose="020F0502020204030204" pitchFamily="34" charset="0"/>
                <a:cs typeface="BentonSans Black"/>
              </a:rPr>
              <a:t>i</a:t>
            </a:r>
            <a:r>
              <a:rPr lang="en-US" sz="3600" b="1" dirty="0" smtClean="0">
                <a:solidFill>
                  <a:srgbClr val="00A8D5"/>
                </a:solidFill>
                <a:ea typeface="Calibri" panose="020F0502020204030204" pitchFamily="34" charset="0"/>
                <a:cs typeface="BentonSans Black"/>
              </a:rPr>
              <a:t>nterests</a:t>
            </a:r>
            <a:endParaRPr kumimoji="0" lang="en-MY" sz="33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Heavy"/>
              <a:ea typeface="+mj-ea"/>
              <a:cs typeface="+mj-cs"/>
            </a:endParaRPr>
          </a:p>
        </p:txBody>
      </p:sp>
      <p:sp>
        <p:nvSpPr>
          <p:cNvPr id="42" name="Text Placeholder 32"/>
          <p:cNvSpPr txBox="1">
            <a:spLocks/>
          </p:cNvSpPr>
          <p:nvPr/>
        </p:nvSpPr>
        <p:spPr>
          <a:xfrm>
            <a:off x="8860601" y="2496627"/>
            <a:ext cx="1508285" cy="3897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en-US" sz="900" dirty="0" smtClean="0">
                <a:solidFill>
                  <a:schemeClr val="bg1"/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Choose as many interests as you like</a:t>
            </a:r>
            <a:r>
              <a:rPr lang="en-US" sz="900" dirty="0">
                <a:solidFill>
                  <a:schemeClr val="bg1"/>
                </a:solidFill>
                <a:latin typeface="Lato Light"/>
              </a:rPr>
              <a:t> —from sleeping well and reducing stress to increas­ing productivity and more—all to help you personalize your well-being program.</a:t>
            </a:r>
            <a:endParaRPr lang="en-US" sz="900" b="1" dirty="0">
              <a:solidFill>
                <a:schemeClr val="bg1"/>
              </a:solidFill>
              <a:latin typeface="Lato Ligh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76" y="1229556"/>
            <a:ext cx="2585060" cy="47395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40" y="1239269"/>
            <a:ext cx="2585060" cy="4739552"/>
          </a:xfrm>
          <a:prstGeom prst="rect">
            <a:avLst/>
          </a:prstGeom>
        </p:spPr>
      </p:pic>
      <p:sp>
        <p:nvSpPr>
          <p:cNvPr id="49" name="Text Placeholder 33"/>
          <p:cNvSpPr txBox="1">
            <a:spLocks/>
          </p:cNvSpPr>
          <p:nvPr/>
        </p:nvSpPr>
        <p:spPr>
          <a:xfrm>
            <a:off x="1453895" y="2491233"/>
            <a:ext cx="1817567" cy="2099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sz="900" b="1" dirty="0" smtClean="0">
                <a:solidFill>
                  <a:schemeClr val="bg1"/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Tap</a:t>
            </a:r>
            <a:r>
              <a:rPr lang="en-AU" sz="1050" b="1" dirty="0" smtClean="0">
                <a:solidFill>
                  <a:srgbClr val="FFFFFF"/>
                </a:solidFill>
                <a:latin typeface="Lato Heavy"/>
                <a:ea typeface="Lato Medium" panose="020F0502020204030203" pitchFamily="34" charset="0"/>
                <a:cs typeface="Lato Medium" panose="020F0502020204030203" pitchFamily="34" charset="0"/>
              </a:rPr>
              <a:t> My Interests</a:t>
            </a:r>
            <a:endParaRPr lang="en-AU" sz="1050" b="1" dirty="0">
              <a:solidFill>
                <a:srgbClr val="FFFFFF"/>
              </a:solidFill>
              <a:latin typeface="Lato Heavy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26" y="2014574"/>
            <a:ext cx="1793780" cy="3188942"/>
          </a:xfrm>
          <a:prstGeom prst="rect">
            <a:avLst/>
          </a:prstGeom>
        </p:spPr>
      </p:pic>
      <p:sp>
        <p:nvSpPr>
          <p:cNvPr id="53" name="Arc 52"/>
          <p:cNvSpPr/>
          <p:nvPr/>
        </p:nvSpPr>
        <p:spPr>
          <a:xfrm rot="8635937">
            <a:off x="2545330" y="80063"/>
            <a:ext cx="3860383" cy="2806593"/>
          </a:xfrm>
          <a:prstGeom prst="arc">
            <a:avLst>
              <a:gd name="adj1" fmla="val 19096766"/>
              <a:gd name="adj2" fmla="val 21300408"/>
            </a:avLst>
          </a:prstGeom>
          <a:noFill/>
          <a:ln w="50800" cap="flat" cmpd="sng" algn="ctr">
            <a:solidFill>
              <a:srgbClr val="2C85AE"/>
            </a:solidFill>
            <a:prstDash val="solid"/>
            <a:miter lim="800000"/>
            <a:head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18" y="2007485"/>
            <a:ext cx="1786539" cy="3177657"/>
          </a:xfrm>
          <a:prstGeom prst="rect">
            <a:avLst/>
          </a:prstGeom>
        </p:spPr>
      </p:pic>
      <p:sp>
        <p:nvSpPr>
          <p:cNvPr id="58" name="Arc 57"/>
          <p:cNvSpPr/>
          <p:nvPr/>
        </p:nvSpPr>
        <p:spPr>
          <a:xfrm rot="19305481">
            <a:off x="7332199" y="2051083"/>
            <a:ext cx="2221579" cy="4670565"/>
          </a:xfrm>
          <a:prstGeom prst="arc">
            <a:avLst>
              <a:gd name="adj1" fmla="val 17329326"/>
              <a:gd name="adj2" fmla="val 19434429"/>
            </a:avLst>
          </a:prstGeom>
          <a:noFill/>
          <a:ln w="50800" cap="flat" cmpd="sng" algn="ctr">
            <a:solidFill>
              <a:srgbClr val="2C85AE"/>
            </a:solidFill>
            <a:prstDash val="solid"/>
            <a:miter lim="800000"/>
            <a:head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 smtClean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4F0C1B-9C76-3949-843C-F29A7535A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2199420"/>
            <a:ext cx="12192000" cy="2819251"/>
          </a:xfrm>
          <a:prstGeom prst="rect">
            <a:avLst/>
          </a:prstGeom>
          <a:gradFill>
            <a:gsLst>
              <a:gs pos="100000">
                <a:srgbClr val="4276AA">
                  <a:lumMod val="75000"/>
                </a:srgbClr>
              </a:gs>
              <a:gs pos="0">
                <a:srgbClr val="4276AA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" y="2187546"/>
            <a:ext cx="12192000" cy="2833711"/>
          </a:xfrm>
          <a:prstGeom prst="rect">
            <a:avLst/>
          </a:prstGeom>
          <a:solidFill>
            <a:srgbClr val="2B2B2D">
              <a:alpha val="3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67515" y="342824"/>
            <a:ext cx="7886700" cy="886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 dirty="0" smtClean="0">
                <a:solidFill>
                  <a:srgbClr val="00A8D5"/>
                </a:solidFill>
                <a:ea typeface="Calibri" panose="020F0502020204030204" pitchFamily="34" charset="0"/>
                <a:cs typeface="BentonSans Black"/>
              </a:rPr>
              <a:t>Use your Home screen to check-in</a:t>
            </a:r>
            <a:endParaRPr kumimoji="0" lang="en-MY" sz="33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Heavy"/>
              <a:ea typeface="+mj-ea"/>
              <a:cs typeface="+mj-cs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53" y="1190240"/>
            <a:ext cx="2585060" cy="4739552"/>
          </a:xfrm>
          <a:prstGeom prst="rect">
            <a:avLst/>
          </a:prstGeom>
        </p:spPr>
      </p:pic>
      <p:sp>
        <p:nvSpPr>
          <p:cNvPr id="49" name="Text Placeholder 33"/>
          <p:cNvSpPr txBox="1">
            <a:spLocks/>
          </p:cNvSpPr>
          <p:nvPr/>
        </p:nvSpPr>
        <p:spPr>
          <a:xfrm>
            <a:off x="2113109" y="2321112"/>
            <a:ext cx="1817567" cy="2099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sz="1050" b="1" dirty="0" smtClean="0">
                <a:solidFill>
                  <a:srgbClr val="FFFFFF"/>
                </a:solidFill>
                <a:latin typeface="Lato Heavy"/>
                <a:ea typeface="Lato Medium" panose="020F0502020204030203" pitchFamily="34" charset="0"/>
                <a:cs typeface="Lato Medium" panose="020F0502020204030203" pitchFamily="34" charset="0"/>
              </a:rPr>
              <a:t>Daily Cards</a:t>
            </a:r>
            <a:endParaRPr lang="en-AU" sz="1050" b="1" dirty="0">
              <a:solidFill>
                <a:srgbClr val="FFFFFF"/>
              </a:solidFill>
              <a:latin typeface="Lato Heavy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53" name="Arc 52"/>
          <p:cNvSpPr/>
          <p:nvPr/>
        </p:nvSpPr>
        <p:spPr>
          <a:xfrm rot="8635937">
            <a:off x="3587309" y="23355"/>
            <a:ext cx="3860383" cy="2806593"/>
          </a:xfrm>
          <a:prstGeom prst="arc">
            <a:avLst>
              <a:gd name="adj1" fmla="val 19096766"/>
              <a:gd name="adj2" fmla="val 21300408"/>
            </a:avLst>
          </a:prstGeom>
          <a:noFill/>
          <a:ln w="50800" cap="flat" cmpd="sng" algn="ctr">
            <a:solidFill>
              <a:srgbClr val="2C85AE"/>
            </a:solidFill>
            <a:prstDash val="solid"/>
            <a:miter lim="800000"/>
            <a:head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02" y="1949891"/>
            <a:ext cx="1798374" cy="3197109"/>
          </a:xfrm>
          <a:prstGeom prst="rect">
            <a:avLst/>
          </a:prstGeom>
        </p:spPr>
      </p:pic>
      <p:sp>
        <p:nvSpPr>
          <p:cNvPr id="17" name="Arc 16"/>
          <p:cNvSpPr/>
          <p:nvPr/>
        </p:nvSpPr>
        <p:spPr>
          <a:xfrm rot="14639681">
            <a:off x="7546828" y="925171"/>
            <a:ext cx="3687257" cy="5731400"/>
          </a:xfrm>
          <a:prstGeom prst="arc">
            <a:avLst>
              <a:gd name="adj1" fmla="val 17329326"/>
              <a:gd name="adj2" fmla="val 19434429"/>
            </a:avLst>
          </a:prstGeom>
          <a:noFill/>
          <a:ln w="50800" cap="flat" cmpd="sng" algn="ctr">
            <a:solidFill>
              <a:srgbClr val="2C85AE"/>
            </a:solidFill>
            <a:prstDash val="solid"/>
            <a:miter lim="800000"/>
            <a:head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 smtClean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9" name="Text Placeholder 32"/>
          <p:cNvSpPr txBox="1">
            <a:spLocks/>
          </p:cNvSpPr>
          <p:nvPr/>
        </p:nvSpPr>
        <p:spPr>
          <a:xfrm>
            <a:off x="2439993" y="2549760"/>
            <a:ext cx="1478071" cy="2153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900" dirty="0" smtClean="0">
                <a:solidFill>
                  <a:schemeClr val="bg1"/>
                </a:solidFill>
                <a:latin typeface="Lato Light"/>
              </a:rPr>
              <a:t>There </a:t>
            </a:r>
            <a:r>
              <a:rPr lang="en-US" sz="900" dirty="0">
                <a:solidFill>
                  <a:schemeClr val="bg1"/>
                </a:solidFill>
                <a:latin typeface="Lato Light"/>
              </a:rPr>
              <a:t>are </a:t>
            </a:r>
            <a:r>
              <a:rPr lang="en-US" sz="900" dirty="0" smtClean="0">
                <a:solidFill>
                  <a:schemeClr val="bg1"/>
                </a:solidFill>
                <a:latin typeface="Lato Light"/>
              </a:rPr>
              <a:t>new cards</a:t>
            </a:r>
            <a:br>
              <a:rPr lang="en-US" sz="900" dirty="0" smtClean="0">
                <a:solidFill>
                  <a:schemeClr val="bg1"/>
                </a:solidFill>
                <a:latin typeface="Lato Light"/>
              </a:rPr>
            </a:br>
            <a:r>
              <a:rPr lang="en-US" sz="900" dirty="0" smtClean="0">
                <a:solidFill>
                  <a:schemeClr val="bg1"/>
                </a:solidFill>
                <a:latin typeface="Lato Light"/>
              </a:rPr>
              <a:t>every </a:t>
            </a:r>
            <a:r>
              <a:rPr lang="en-US" sz="900" dirty="0">
                <a:solidFill>
                  <a:schemeClr val="bg1"/>
                </a:solidFill>
                <a:latin typeface="Lato Light"/>
              </a:rPr>
              <a:t>day. </a:t>
            </a:r>
          </a:p>
        </p:txBody>
      </p:sp>
      <p:sp>
        <p:nvSpPr>
          <p:cNvPr id="20" name="Text Placeholder 32"/>
          <p:cNvSpPr txBox="1">
            <a:spLocks/>
          </p:cNvSpPr>
          <p:nvPr/>
        </p:nvSpPr>
        <p:spPr>
          <a:xfrm>
            <a:off x="7737074" y="2539678"/>
            <a:ext cx="1508285" cy="3897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  <a:latin typeface="Lato Light"/>
              </a:rPr>
              <a:t>Start a challenge or join </a:t>
            </a:r>
            <a:r>
              <a:rPr lang="en-US" sz="900" dirty="0" smtClean="0">
                <a:solidFill>
                  <a:schemeClr val="bg1"/>
                </a:solidFill>
                <a:latin typeface="Lato Light"/>
              </a:rPr>
              <a:t/>
            </a:r>
            <a:br>
              <a:rPr lang="en-US" sz="900" dirty="0" smtClean="0">
                <a:solidFill>
                  <a:schemeClr val="bg1"/>
                </a:solidFill>
                <a:latin typeface="Lato Light"/>
              </a:rPr>
            </a:br>
            <a:r>
              <a:rPr lang="en-US" sz="900" dirty="0" smtClean="0">
                <a:solidFill>
                  <a:schemeClr val="bg1"/>
                </a:solidFill>
                <a:latin typeface="Lato Light"/>
              </a:rPr>
              <a:t>a team </a:t>
            </a:r>
            <a:r>
              <a:rPr lang="en-US" sz="900" dirty="0" smtClean="0">
                <a:solidFill>
                  <a:schemeClr val="bg1"/>
                </a:solidFill>
                <a:latin typeface="Lato Light"/>
              </a:rPr>
              <a:t>challenge.</a:t>
            </a:r>
            <a:endParaRPr lang="en-US" sz="900" dirty="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21" name="Text Placeholder 33"/>
          <p:cNvSpPr txBox="1">
            <a:spLocks/>
          </p:cNvSpPr>
          <p:nvPr/>
        </p:nvSpPr>
        <p:spPr>
          <a:xfrm>
            <a:off x="7733880" y="2323543"/>
            <a:ext cx="1817567" cy="2099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sz="1050" b="1" dirty="0" smtClean="0">
                <a:solidFill>
                  <a:srgbClr val="FFFFFF"/>
                </a:solidFill>
                <a:latin typeface="Lato Heavy"/>
                <a:ea typeface="Lato Medium" panose="020F0502020204030203" pitchFamily="34" charset="0"/>
                <a:cs typeface="Lato Medium" panose="020F0502020204030203" pitchFamily="34" charset="0"/>
              </a:rPr>
              <a:t>Challenges</a:t>
            </a:r>
            <a:endParaRPr lang="en-AU" sz="1050" b="1" dirty="0">
              <a:solidFill>
                <a:srgbClr val="FFFFFF"/>
              </a:solidFill>
              <a:latin typeface="Lato Heavy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3" name="Text Placeholder 33"/>
          <p:cNvSpPr txBox="1">
            <a:spLocks/>
          </p:cNvSpPr>
          <p:nvPr/>
        </p:nvSpPr>
        <p:spPr>
          <a:xfrm>
            <a:off x="2106486" y="3761626"/>
            <a:ext cx="1817567" cy="2099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sz="1050" b="1" dirty="0" smtClean="0">
                <a:solidFill>
                  <a:srgbClr val="FFFFFF"/>
                </a:solidFill>
                <a:latin typeface="Lato Heavy"/>
                <a:ea typeface="Lato Medium" panose="020F0502020204030203" pitchFamily="34" charset="0"/>
                <a:cs typeface="Lato Medium" panose="020F0502020204030203" pitchFamily="34" charset="0"/>
              </a:rPr>
              <a:t>Healthy Habits</a:t>
            </a:r>
            <a:endParaRPr lang="en-AU" sz="1050" b="1" dirty="0">
              <a:solidFill>
                <a:srgbClr val="FFFFFF"/>
              </a:solidFill>
              <a:latin typeface="Lato Heavy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4" name="Text Placeholder 32"/>
          <p:cNvSpPr txBox="1">
            <a:spLocks/>
          </p:cNvSpPr>
          <p:nvPr/>
        </p:nvSpPr>
        <p:spPr>
          <a:xfrm>
            <a:off x="2433370" y="3990274"/>
            <a:ext cx="1478071" cy="2153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900" dirty="0">
                <a:solidFill>
                  <a:schemeClr val="bg1"/>
                </a:solidFill>
                <a:latin typeface="Lato Light"/>
              </a:rPr>
              <a:t>You get rewarded for tracking three healthy </a:t>
            </a:r>
            <a:r>
              <a:rPr lang="en-US" sz="900" dirty="0" smtClean="0">
                <a:solidFill>
                  <a:schemeClr val="bg1"/>
                </a:solidFill>
                <a:latin typeface="Lato Light"/>
              </a:rPr>
              <a:t/>
            </a:r>
            <a:br>
              <a:rPr lang="en-US" sz="900" dirty="0" smtClean="0">
                <a:solidFill>
                  <a:schemeClr val="bg1"/>
                </a:solidFill>
                <a:latin typeface="Lato Light"/>
              </a:rPr>
            </a:br>
            <a:r>
              <a:rPr lang="en-US" sz="900" dirty="0" smtClean="0">
                <a:solidFill>
                  <a:schemeClr val="bg1"/>
                </a:solidFill>
                <a:latin typeface="Lato Light"/>
              </a:rPr>
              <a:t>habits </a:t>
            </a:r>
            <a:r>
              <a:rPr lang="en-US" sz="900" dirty="0">
                <a:solidFill>
                  <a:schemeClr val="bg1"/>
                </a:solidFill>
                <a:latin typeface="Lato Light"/>
              </a:rPr>
              <a:t>each day</a:t>
            </a:r>
          </a:p>
        </p:txBody>
      </p:sp>
      <p:sp>
        <p:nvSpPr>
          <p:cNvPr id="15" name="Arc 14"/>
          <p:cNvSpPr/>
          <p:nvPr/>
        </p:nvSpPr>
        <p:spPr>
          <a:xfrm rot="7290790">
            <a:off x="3668570" y="2517760"/>
            <a:ext cx="1684160" cy="1663350"/>
          </a:xfrm>
          <a:prstGeom prst="arc">
            <a:avLst>
              <a:gd name="adj1" fmla="val 15892183"/>
              <a:gd name="adj2" fmla="val 21550790"/>
            </a:avLst>
          </a:prstGeom>
          <a:noFill/>
          <a:ln w="50800" cap="flat" cmpd="sng" algn="ctr">
            <a:solidFill>
              <a:srgbClr val="2C85AE"/>
            </a:solidFill>
            <a:prstDash val="solid"/>
            <a:miter lim="800000"/>
            <a:head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Text Placeholder 32"/>
          <p:cNvSpPr txBox="1">
            <a:spLocks/>
          </p:cNvSpPr>
          <p:nvPr/>
        </p:nvSpPr>
        <p:spPr>
          <a:xfrm>
            <a:off x="7737074" y="3935005"/>
            <a:ext cx="1508285" cy="3897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 smtClean="0">
                <a:solidFill>
                  <a:schemeClr val="bg1"/>
                </a:solidFill>
                <a:latin typeface="Lato Light"/>
              </a:rPr>
              <a:t>Check your progress and find ways to boost your </a:t>
            </a:r>
            <a:r>
              <a:rPr lang="en-US" sz="900" dirty="0" smtClean="0">
                <a:solidFill>
                  <a:schemeClr val="bg1"/>
                </a:solidFill>
                <a:latin typeface="Lato Light"/>
              </a:rPr>
              <a:t>score.</a:t>
            </a:r>
            <a:endParaRPr lang="en-US" sz="900" dirty="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18" name="Text Placeholder 33"/>
          <p:cNvSpPr txBox="1">
            <a:spLocks/>
          </p:cNvSpPr>
          <p:nvPr/>
        </p:nvSpPr>
        <p:spPr>
          <a:xfrm>
            <a:off x="7733880" y="3718870"/>
            <a:ext cx="1817567" cy="2099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sz="1050" b="1" dirty="0" smtClean="0">
                <a:solidFill>
                  <a:srgbClr val="FFFFFF"/>
                </a:solidFill>
                <a:latin typeface="Lato Heavy"/>
                <a:ea typeface="Lato Medium" panose="020F0502020204030203" pitchFamily="34" charset="0"/>
                <a:cs typeface="Lato Medium" panose="020F0502020204030203" pitchFamily="34" charset="0"/>
              </a:rPr>
              <a:t>Program Details</a:t>
            </a:r>
            <a:endParaRPr lang="en-AU" sz="1050" b="1" dirty="0">
              <a:solidFill>
                <a:srgbClr val="FFFFFF"/>
              </a:solidFill>
              <a:latin typeface="Lato Heavy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2" name="Arc 21"/>
          <p:cNvSpPr/>
          <p:nvPr/>
        </p:nvSpPr>
        <p:spPr>
          <a:xfrm rot="12758953" flipH="1">
            <a:off x="5687572" y="3063987"/>
            <a:ext cx="1963082" cy="1513769"/>
          </a:xfrm>
          <a:prstGeom prst="arc">
            <a:avLst>
              <a:gd name="adj1" fmla="val 18966068"/>
              <a:gd name="adj2" fmla="val 772766"/>
            </a:avLst>
          </a:prstGeom>
          <a:noFill/>
          <a:ln w="50800" cap="flat" cmpd="sng" algn="ctr">
            <a:solidFill>
              <a:srgbClr val="2C85AE"/>
            </a:solidFill>
            <a:prstDash val="solid"/>
            <a:miter lim="800000"/>
            <a:head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D4F0C1B-9C76-3949-843C-F29A7535A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2199420"/>
            <a:ext cx="12192000" cy="2819251"/>
          </a:xfrm>
          <a:prstGeom prst="rect">
            <a:avLst/>
          </a:prstGeom>
          <a:gradFill>
            <a:gsLst>
              <a:gs pos="100000">
                <a:srgbClr val="4276AA">
                  <a:lumMod val="75000"/>
                </a:srgbClr>
              </a:gs>
              <a:gs pos="0">
                <a:srgbClr val="4276AA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" y="2187546"/>
            <a:ext cx="12192000" cy="2833711"/>
          </a:xfrm>
          <a:prstGeom prst="rect">
            <a:avLst/>
          </a:prstGeom>
          <a:solidFill>
            <a:srgbClr val="2B2B2D">
              <a:alpha val="3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67515" y="342824"/>
            <a:ext cx="7886700" cy="886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 dirty="0" smtClean="0">
                <a:solidFill>
                  <a:srgbClr val="00A8D5"/>
                </a:solidFill>
                <a:ea typeface="Calibri" panose="020F0502020204030204" pitchFamily="34" charset="0"/>
                <a:cs typeface="BentonSans Black"/>
              </a:rPr>
              <a:t>Track your Healthy Habits </a:t>
            </a:r>
            <a:endParaRPr kumimoji="0" lang="en-MY" sz="33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Heavy"/>
              <a:ea typeface="+mj-ea"/>
              <a:cs typeface="+mj-cs"/>
            </a:endParaRPr>
          </a:p>
        </p:txBody>
      </p:sp>
      <p:sp>
        <p:nvSpPr>
          <p:cNvPr id="42" name="Text Placeholder 32"/>
          <p:cNvSpPr txBox="1">
            <a:spLocks/>
          </p:cNvSpPr>
          <p:nvPr/>
        </p:nvSpPr>
        <p:spPr>
          <a:xfrm>
            <a:off x="9555985" y="2496627"/>
            <a:ext cx="1508285" cy="3897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  <a:latin typeface="Lato Light"/>
              </a:rPr>
              <a:t>Choose which habits you’d like to build and be sure you track them. You get rewarded for tracking three healthy habits each day.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34" y="1229556"/>
            <a:ext cx="2585060" cy="47395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98" y="1239269"/>
            <a:ext cx="2585060" cy="4739552"/>
          </a:xfrm>
          <a:prstGeom prst="rect">
            <a:avLst/>
          </a:prstGeom>
        </p:spPr>
      </p:pic>
      <p:sp>
        <p:nvSpPr>
          <p:cNvPr id="49" name="Text Placeholder 33"/>
          <p:cNvSpPr txBox="1">
            <a:spLocks/>
          </p:cNvSpPr>
          <p:nvPr/>
        </p:nvSpPr>
        <p:spPr>
          <a:xfrm>
            <a:off x="380002" y="2491233"/>
            <a:ext cx="1817567" cy="2099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sz="900" b="1" dirty="0" smtClean="0">
                <a:solidFill>
                  <a:srgbClr val="FFFFFF"/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Tap</a:t>
            </a:r>
            <a:r>
              <a:rPr lang="en-AU" sz="1050" b="1" dirty="0" smtClean="0">
                <a:solidFill>
                  <a:srgbClr val="FFFFFF"/>
                </a:solidFill>
                <a:latin typeface="Lato Heavy"/>
                <a:ea typeface="Lato Medium" panose="020F0502020204030203" pitchFamily="34" charset="0"/>
                <a:cs typeface="Lato Medium" panose="020F0502020204030203" pitchFamily="34" charset="0"/>
              </a:rPr>
              <a:t> Healthy Habits</a:t>
            </a:r>
            <a:endParaRPr lang="en-AU" sz="1050" b="1" dirty="0">
              <a:solidFill>
                <a:srgbClr val="FFFFFF"/>
              </a:solidFill>
              <a:latin typeface="Lato Heavy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53" name="Arc 52"/>
          <p:cNvSpPr/>
          <p:nvPr/>
        </p:nvSpPr>
        <p:spPr>
          <a:xfrm rot="9884070">
            <a:off x="1732287" y="805063"/>
            <a:ext cx="3860383" cy="2806593"/>
          </a:xfrm>
          <a:prstGeom prst="arc">
            <a:avLst>
              <a:gd name="adj1" fmla="val 19096766"/>
              <a:gd name="adj2" fmla="val 21300408"/>
            </a:avLst>
          </a:prstGeom>
          <a:noFill/>
          <a:ln w="50800" cap="flat" cmpd="sng" algn="ctr">
            <a:solidFill>
              <a:srgbClr val="2C85AE"/>
            </a:solidFill>
            <a:prstDash val="solid"/>
            <a:miter lim="800000"/>
            <a:head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47" y="1998920"/>
            <a:ext cx="1798374" cy="31971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55" y="1228987"/>
            <a:ext cx="2585060" cy="4739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47" y="2008064"/>
            <a:ext cx="1793489" cy="319002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D4F0C1B-9C76-3949-843C-F29A7535A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28" y="1985963"/>
            <a:ext cx="1793729" cy="319044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198174" y="4865373"/>
            <a:ext cx="1783000" cy="490512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2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2199420"/>
            <a:ext cx="12192000" cy="2819251"/>
          </a:xfrm>
          <a:prstGeom prst="rect">
            <a:avLst/>
          </a:prstGeom>
          <a:gradFill>
            <a:gsLst>
              <a:gs pos="100000">
                <a:srgbClr val="4276AA">
                  <a:lumMod val="75000"/>
                </a:srgbClr>
              </a:gs>
              <a:gs pos="0">
                <a:srgbClr val="4276AA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" y="2187546"/>
            <a:ext cx="12192000" cy="2833711"/>
          </a:xfrm>
          <a:prstGeom prst="rect">
            <a:avLst/>
          </a:prstGeom>
          <a:solidFill>
            <a:srgbClr val="2B2B2D">
              <a:alpha val="3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67515" y="342824"/>
            <a:ext cx="7886700" cy="886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 dirty="0" smtClean="0">
                <a:solidFill>
                  <a:srgbClr val="00A8D5"/>
                </a:solidFill>
                <a:ea typeface="Calibri" panose="020F0502020204030204" pitchFamily="34" charset="0"/>
                <a:cs typeface="BentonSans Black"/>
              </a:rPr>
              <a:t>Review your Daily Cards</a:t>
            </a:r>
            <a:endParaRPr kumimoji="0" lang="en-MY" sz="33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Heavy"/>
              <a:ea typeface="+mj-ea"/>
              <a:cs typeface="+mj-cs"/>
            </a:endParaRPr>
          </a:p>
        </p:txBody>
      </p:sp>
      <p:sp>
        <p:nvSpPr>
          <p:cNvPr id="42" name="Text Placeholder 32"/>
          <p:cNvSpPr txBox="1">
            <a:spLocks/>
          </p:cNvSpPr>
          <p:nvPr/>
        </p:nvSpPr>
        <p:spPr>
          <a:xfrm>
            <a:off x="9848153" y="2679507"/>
            <a:ext cx="1508285" cy="3897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 smtClean="0">
                <a:solidFill>
                  <a:schemeClr val="bg1"/>
                </a:solidFill>
                <a:latin typeface="Lato Light"/>
              </a:rPr>
              <a:t>To </a:t>
            </a:r>
            <a:r>
              <a:rPr lang="en-US" sz="900" dirty="0">
                <a:solidFill>
                  <a:schemeClr val="bg1"/>
                </a:solidFill>
                <a:latin typeface="Lato Light"/>
              </a:rPr>
              <a:t>earn points, complete the cards. There are new cards on the site and the app every day. 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51" y="1229556"/>
            <a:ext cx="2585060" cy="47395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5" y="1239269"/>
            <a:ext cx="2585060" cy="4739552"/>
          </a:xfrm>
          <a:prstGeom prst="rect">
            <a:avLst/>
          </a:prstGeom>
        </p:spPr>
      </p:pic>
      <p:sp>
        <p:nvSpPr>
          <p:cNvPr id="49" name="Text Placeholder 33"/>
          <p:cNvSpPr txBox="1">
            <a:spLocks/>
          </p:cNvSpPr>
          <p:nvPr/>
        </p:nvSpPr>
        <p:spPr>
          <a:xfrm>
            <a:off x="393421" y="2491233"/>
            <a:ext cx="1817567" cy="2099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sz="900" b="1" dirty="0" smtClean="0">
                <a:solidFill>
                  <a:srgbClr val="FFFFFF"/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Tap</a:t>
            </a:r>
            <a:r>
              <a:rPr lang="en-AU" sz="1050" b="1" dirty="0" smtClean="0">
                <a:solidFill>
                  <a:srgbClr val="FFFFFF"/>
                </a:solidFill>
                <a:latin typeface="Lato Heavy"/>
                <a:ea typeface="Lato Medium" panose="020F0502020204030203" pitchFamily="34" charset="0"/>
                <a:cs typeface="Lato Medium" panose="020F0502020204030203" pitchFamily="34" charset="0"/>
              </a:rPr>
              <a:t> Daily Cards</a:t>
            </a:r>
            <a:endParaRPr lang="en-AU" sz="1050" b="1" dirty="0">
              <a:solidFill>
                <a:srgbClr val="FFFFFF"/>
              </a:solidFill>
              <a:latin typeface="Lato Heavy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53" name="Arc 52"/>
          <p:cNvSpPr/>
          <p:nvPr/>
        </p:nvSpPr>
        <p:spPr>
          <a:xfrm rot="8635937">
            <a:off x="1484856" y="80063"/>
            <a:ext cx="3860383" cy="2806593"/>
          </a:xfrm>
          <a:prstGeom prst="arc">
            <a:avLst>
              <a:gd name="adj1" fmla="val 19096766"/>
              <a:gd name="adj2" fmla="val 21300408"/>
            </a:avLst>
          </a:prstGeom>
          <a:noFill/>
          <a:ln w="50800" cap="flat" cmpd="sng" algn="ctr">
            <a:solidFill>
              <a:srgbClr val="2C85AE"/>
            </a:solidFill>
            <a:prstDash val="solid"/>
            <a:miter lim="800000"/>
            <a:head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4" y="1998920"/>
            <a:ext cx="1798374" cy="31971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43" y="1232960"/>
            <a:ext cx="2585060" cy="4739552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D4F0C1B-9C76-3949-843C-F29A7535A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40" y="1998919"/>
            <a:ext cx="1797475" cy="3197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72" y="1998918"/>
            <a:ext cx="1797475" cy="3197109"/>
          </a:xfrm>
          <a:prstGeom prst="rect">
            <a:avLst/>
          </a:prstGeom>
        </p:spPr>
      </p:pic>
      <p:sp>
        <p:nvSpPr>
          <p:cNvPr id="17" name="Arc 16"/>
          <p:cNvSpPr/>
          <p:nvPr/>
        </p:nvSpPr>
        <p:spPr>
          <a:xfrm rot="14639681">
            <a:off x="9779459" y="9471"/>
            <a:ext cx="3687257" cy="8458802"/>
          </a:xfrm>
          <a:prstGeom prst="arc">
            <a:avLst>
              <a:gd name="adj1" fmla="val 17329326"/>
              <a:gd name="adj2" fmla="val 19434429"/>
            </a:avLst>
          </a:prstGeom>
          <a:noFill/>
          <a:ln w="50800" cap="flat" cmpd="sng" algn="ctr">
            <a:solidFill>
              <a:srgbClr val="2C85AE"/>
            </a:solidFill>
            <a:prstDash val="solid"/>
            <a:miter lim="800000"/>
            <a:head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 smtClean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9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" y="2199420"/>
            <a:ext cx="12192000" cy="2819251"/>
          </a:xfrm>
          <a:prstGeom prst="rect">
            <a:avLst/>
          </a:prstGeom>
          <a:gradFill>
            <a:gsLst>
              <a:gs pos="100000">
                <a:srgbClr val="4276AA">
                  <a:lumMod val="75000"/>
                </a:srgbClr>
              </a:gs>
              <a:gs pos="0">
                <a:srgbClr val="4276AA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" y="2187546"/>
            <a:ext cx="12192000" cy="2833711"/>
          </a:xfrm>
          <a:prstGeom prst="rect">
            <a:avLst/>
          </a:prstGeom>
          <a:solidFill>
            <a:srgbClr val="2B2B2D">
              <a:alpha val="3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67515" y="342824"/>
            <a:ext cx="7886700" cy="886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 dirty="0" smtClean="0">
                <a:solidFill>
                  <a:srgbClr val="00A8D5"/>
                </a:solidFill>
                <a:ea typeface="Calibri" panose="020F0502020204030204" pitchFamily="34" charset="0"/>
                <a:cs typeface="BentonSans Black"/>
              </a:rPr>
              <a:t>Invite friends</a:t>
            </a:r>
            <a:endParaRPr kumimoji="0" lang="en-MY" sz="33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Heavy"/>
              <a:ea typeface="+mj-ea"/>
              <a:cs typeface="+mj-cs"/>
            </a:endParaRPr>
          </a:p>
        </p:txBody>
      </p:sp>
      <p:sp>
        <p:nvSpPr>
          <p:cNvPr id="42" name="Text Placeholder 32"/>
          <p:cNvSpPr txBox="1">
            <a:spLocks/>
          </p:cNvSpPr>
          <p:nvPr/>
        </p:nvSpPr>
        <p:spPr>
          <a:xfrm>
            <a:off x="9848153" y="2679507"/>
            <a:ext cx="1508285" cy="3897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  <a:latin typeface="Lato Light"/>
              </a:rPr>
              <a:t>Bring friends and family into the program! Earn points when you add them, and then create groups around common interests, like biking, cooking, or walking.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51" y="1229556"/>
            <a:ext cx="2585060" cy="47395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5" y="1239269"/>
            <a:ext cx="2585060" cy="4739552"/>
          </a:xfrm>
          <a:prstGeom prst="rect">
            <a:avLst/>
          </a:prstGeom>
        </p:spPr>
      </p:pic>
      <p:sp>
        <p:nvSpPr>
          <p:cNvPr id="49" name="Text Placeholder 33"/>
          <p:cNvSpPr txBox="1">
            <a:spLocks/>
          </p:cNvSpPr>
          <p:nvPr/>
        </p:nvSpPr>
        <p:spPr>
          <a:xfrm>
            <a:off x="393421" y="2491233"/>
            <a:ext cx="1817567" cy="2099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sz="900" b="1" dirty="0" smtClean="0">
                <a:solidFill>
                  <a:srgbClr val="FFFFFF"/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Tap</a:t>
            </a:r>
            <a:r>
              <a:rPr lang="en-AU" sz="1050" b="1" dirty="0" smtClean="0">
                <a:solidFill>
                  <a:srgbClr val="FFFFFF"/>
                </a:solidFill>
                <a:latin typeface="Lato Heavy"/>
                <a:ea typeface="Lato Medium" panose="020F0502020204030203" pitchFamily="34" charset="0"/>
                <a:cs typeface="Lato Medium" panose="020F0502020204030203" pitchFamily="34" charset="0"/>
              </a:rPr>
              <a:t> Friends</a:t>
            </a:r>
            <a:endParaRPr lang="en-AU" sz="1050" b="1" dirty="0">
              <a:solidFill>
                <a:srgbClr val="FFFFFF"/>
              </a:solidFill>
              <a:latin typeface="Lato Heavy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43" y="1232960"/>
            <a:ext cx="2585060" cy="4739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44" y="2006006"/>
            <a:ext cx="1793491" cy="3190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51" y="2006004"/>
            <a:ext cx="1791927" cy="3187241"/>
          </a:xfrm>
          <a:prstGeom prst="rect">
            <a:avLst/>
          </a:prstGeom>
        </p:spPr>
      </p:pic>
      <p:sp>
        <p:nvSpPr>
          <p:cNvPr id="19" name="Arc 18"/>
          <p:cNvSpPr/>
          <p:nvPr/>
        </p:nvSpPr>
        <p:spPr>
          <a:xfrm rot="14643453">
            <a:off x="2162838" y="1811811"/>
            <a:ext cx="1379610" cy="2604661"/>
          </a:xfrm>
          <a:prstGeom prst="arc">
            <a:avLst>
              <a:gd name="adj1" fmla="val 20621855"/>
              <a:gd name="adj2" fmla="val 1720096"/>
            </a:avLst>
          </a:prstGeom>
          <a:noFill/>
          <a:ln w="50800" cap="flat" cmpd="sng" algn="ctr">
            <a:solidFill>
              <a:srgbClr val="4276AA"/>
            </a:solidFill>
            <a:prstDash val="solid"/>
            <a:miter lim="800000"/>
            <a:headEnd type="none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D4F0C1B-9C76-3949-843C-F29A7535A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504" y="6356350"/>
            <a:ext cx="453828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96A5B86-0725-40CD-BB85-5968F68A7E9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88" y="2006003"/>
            <a:ext cx="1785162" cy="317520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190223" y="4865373"/>
            <a:ext cx="1783000" cy="490512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A8D5"/>
      </a:dk2>
      <a:lt2>
        <a:srgbClr val="5BC2E7"/>
      </a:lt2>
      <a:accent1>
        <a:srgbClr val="0090BA"/>
      </a:accent1>
      <a:accent2>
        <a:srgbClr val="D3D3D3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90BA"/>
      </a:hlink>
      <a:folHlink>
        <a:srgbClr val="5BC2E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5D21347A09DB4EADFCB2026576378D" ma:contentTypeVersion="4" ma:contentTypeDescription="Create a new document." ma:contentTypeScope="" ma:versionID="0c381d46d4d485ab430627ef8f9165d5">
  <xsd:schema xmlns:xsd="http://www.w3.org/2001/XMLSchema" xmlns:xs="http://www.w3.org/2001/XMLSchema" xmlns:p="http://schemas.microsoft.com/office/2006/metadata/properties" xmlns:ns2="45dca6d0-823b-49ba-b6bb-ff47074fb940" xmlns:ns3="4f347386-770a-4956-801c-f3634f2be575" targetNamespace="http://schemas.microsoft.com/office/2006/metadata/properties" ma:root="true" ma:fieldsID="d27d23951e938e47d2f0b9bd1cfb2362" ns2:_="" ns3:_="">
    <xsd:import namespace="45dca6d0-823b-49ba-b6bb-ff47074fb940"/>
    <xsd:import namespace="4f347386-770a-4956-801c-f3634f2be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ca6d0-823b-49ba-b6bb-ff47074fb9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347386-770a-4956-801c-f3634f2be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F4FE12-21A9-4873-A96B-E10363C83D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683E13-1FF8-4E34-B1C4-CF06A6DE4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dca6d0-823b-49ba-b6bb-ff47074fb940"/>
    <ds:schemaRef ds:uri="4f347386-770a-4956-801c-f3634f2be5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B74B18-2F42-44EB-927B-E557FE4E92F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5dca6d0-823b-49ba-b6bb-ff47074fb940"/>
    <ds:schemaRef ds:uri="4f347386-770a-4956-801c-f3634f2be57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9679</TotalTime>
  <Words>441</Words>
  <Application>Microsoft Office PowerPoint</Application>
  <PresentationFormat>Widescreen</PresentationFormat>
  <Paragraphs>57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BentonSans Black</vt:lpstr>
      <vt:lpstr>Calibri</vt:lpstr>
      <vt:lpstr>Lato Heavy</vt:lpstr>
      <vt:lpstr>Lato Light</vt:lpstr>
      <vt:lpstr>Lato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BCBSRI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Leonardo</dc:creator>
  <cp:lastModifiedBy>Michelyn Saccoccio</cp:lastModifiedBy>
  <cp:revision>289</cp:revision>
  <cp:lastPrinted>2019-07-10T20:32:14Z</cp:lastPrinted>
  <dcterms:created xsi:type="dcterms:W3CDTF">2019-03-21T17:40:33Z</dcterms:created>
  <dcterms:modified xsi:type="dcterms:W3CDTF">2019-07-11T14:51:38Z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0x010100355D21347A09DB4EADFCB2026576378D</vt:lpwstr>
  </property>
</Properties>
</file>